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2" r:id="rId4"/>
    <p:sldId id="257" r:id="rId5"/>
    <p:sldId id="258" r:id="rId6"/>
    <p:sldId id="265" r:id="rId7"/>
    <p:sldId id="259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B861A-B651-4847-8468-1E896B84046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9C178-2E0A-44E7-83E6-9495B2A13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7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BC078-23B3-7146-B541-E33323E09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D3D2E-3EC4-6433-5CD2-4436661B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BC4CE-FCCC-FBE9-C1BF-4E797C15B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601F-E03D-4A29-AE54-CC71AA5BE69C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220E7-3EF2-5D5E-10CA-43D753F04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87F67-31D7-C56A-0040-83506819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7475-6AAD-4A51-B118-106CBD568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5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29B5-BE8F-2AAB-1480-4CB729BCE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EE54A-DE40-739A-9E0F-856DBEF1C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71E9D-1E64-BF4E-7841-831A37243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679A-897C-4FE2-A2A8-FAB84C8BEB38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8C3DB-FEE0-C5E4-14BF-8E26EB840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9B8E7-1492-370A-3BBF-662B7DC7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7475-6AAD-4A51-B118-106CBD568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6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A90E84-F451-49C0-761D-99D02345BB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93A99-56F3-DA75-9726-0CCC29278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6DA30-6913-F3AF-F105-C40061AF4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9712-4099-4569-BFBE-1B1083CC53F8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1004-630F-DC2F-EC64-4472C240B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C49C1-9B8C-E567-AFC9-5A388769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7475-6AAD-4A51-B118-106CBD568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7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BF4F-1B75-C01B-4C15-7E8CEF90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DF5E9-05BF-E418-38D5-AF51D7E1B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284DA-3C92-289F-D4E5-56EC780D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87452-6EDA-4AFB-ACD5-1083B3ED41FC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78CBA-C2F0-7B39-2344-1594DC55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2F7A6-7A5E-7068-B814-4AE60DC5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7475-6AAD-4A51-B118-106CBD568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2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6C12D-6946-BDF2-BA45-9A5F5865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E07C9-4006-E04E-C1A8-F5BF4FDFF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9383-E167-DFB9-DC2E-1447A83CC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3ADD-3287-4CEC-A63A-AA9AF7030FEA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EBA03-E8B8-B5E0-5492-2B1E47D9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43741-F3AE-7D9D-BFC0-EDDB55CD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7475-6AAD-4A51-B118-106CBD568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2CDBB-7842-6EDB-299A-CFE2ACC02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AC58D-7AA4-2CBA-F208-D897D87BD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C3DAB-6FC9-D2D8-5333-9068D9A05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70750-B496-64E6-AB26-50FA9F076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FBF5-FC6E-4031-BEC8-21CABBAAE24E}" type="datetime1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79992-0E30-0AB6-A2E3-7B753B80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13E33-C9E5-39D5-C13E-509849729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7475-6AAD-4A51-B118-106CBD568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6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EBFA-B9AB-E23D-E872-CE66BB445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A0EBB-C8B7-4249-C2D5-37039445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F6658-1F9B-82F1-07F4-EFEA586EF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266C37-97A0-9043-AE63-5E5AC0714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70BFA-085A-FAD9-0DC7-170FE21E6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D21D45-5582-9317-8872-B28D3DE34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0529-397F-4ECA-91FF-28EA423322DF}" type="datetime1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D83CF-5F4C-1F08-4B9B-B3BE2CF1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0544B-3EDE-01A9-7A8F-F1FED42CD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7475-6AAD-4A51-B118-106CBD568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9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489ED-5F1F-674E-4996-D379FAA9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B32EC-C49A-C1DB-C5C8-7BEB250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3C07-DDE2-4728-81BA-6A87C24DD268}" type="datetime1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1AA55-0B0D-2E7A-EAFE-3FEDC852D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834C0-43A4-B8E2-8972-856CE3C4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7475-6AAD-4A51-B118-106CBD568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6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3219FF-C382-4511-40CD-75C245C3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990C-5D9E-41D7-A79A-3A3AD03FEE3F}" type="datetime1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EF90C9-91CB-6CEA-8666-7206640E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E5AF9-54C7-2821-7382-A1E4E4B0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7475-6AAD-4A51-B118-106CBD568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8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58EB1-29BF-387A-C73A-8DACF6B4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A9516-D358-9397-6AB3-89061D06B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390A8-26F6-3D67-2C13-655FA2463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9A5C4-A7CE-5225-D622-A295AC56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4708-C19D-492B-80B7-0980E205DE35}" type="datetime1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329B2-964D-F0C2-102D-90C30570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8FE96-A37F-551F-CF0E-B707A2F5D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7475-6AAD-4A51-B118-106CBD568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9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D98E0-5258-9652-1750-913078C9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F51AA3-633C-5865-37A6-DEA8D9F74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A97518-07F5-5845-4148-2A1FA644A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8D6D1-08E9-2795-74E8-ABB9FAB2E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3E4D-05FC-4074-AF66-D92A44C6E5E0}" type="datetime1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9EC82-B2C7-4328-3933-4A99AB76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7E12B-997F-4C6F-2DAB-934C21BBD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7475-6AAD-4A51-B118-106CBD568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3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B9B05C-F0BD-1A15-1206-E3402508B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0E659-9F82-79D7-21A1-C7D03117A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39806-58E7-A51C-89C5-54ED5DC60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038C-7C64-4815-AFEE-4AF81177CC36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95FFF-B7D8-5127-FC82-B7F8E2D21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75B70-DD3D-8191-A409-4C3E648B2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7475-6AAD-4A51-B118-106CBD568DE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EC931A2-B0DD-849B-14F3-83547D0D55E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401" y="580089"/>
            <a:ext cx="627754" cy="76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8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milypost.com/advice/business-casual-attire-guid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C97D51-5D92-2B33-6179-FC4A6C89A7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5276" b="9843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2A479B-0974-45ED-793F-0F024570E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9550" y="2429949"/>
            <a:ext cx="7194379" cy="2076333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/>
              <a:t>“</a:t>
            </a:r>
            <a:r>
              <a:rPr lang="en-US" sz="6600" dirty="0"/>
              <a:t>Dress Right Dress</a:t>
            </a:r>
            <a:r>
              <a:rPr lang="en-US" sz="4000" dirty="0"/>
              <a:t>!”</a:t>
            </a:r>
            <a:br>
              <a:rPr lang="en-US" sz="4000" dirty="0"/>
            </a:br>
            <a:r>
              <a:rPr lang="en-US" sz="4000" dirty="0"/>
              <a:t>Business “Professional” Casual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224A75-1BCF-4DE9-AF09-919897982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7267" y="5724543"/>
            <a:ext cx="5319431" cy="972180"/>
          </a:xfr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1CAB53-1E36-9986-96C7-1BBD5F10B5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5378"/>
          <a:stretch/>
        </p:blipFill>
        <p:spPr>
          <a:xfrm>
            <a:off x="4" y="4"/>
            <a:ext cx="5234519" cy="621062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sp>
        <p:nvSpPr>
          <p:cNvPr id="4" name="AutoShape 2" descr="Image result for dress right dress army">
            <a:extLst>
              <a:ext uri="{FF2B5EF4-FFF2-40B4-BE49-F238E27FC236}">
                <a16:creationId xmlns:a16="http://schemas.microsoft.com/office/drawing/2014/main" id="{82E6CAC1-46A8-D0A1-D757-CC492BC781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64561" y="2402733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878E1-7788-CCB3-EA03-4ECAE115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258141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8E3F3-48CB-114F-F338-148F9E3C1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68" y="2288833"/>
            <a:ext cx="5903858" cy="371157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AR 670-1</a:t>
            </a:r>
          </a:p>
          <a:p>
            <a:r>
              <a:rPr lang="en-US" sz="2400" dirty="0">
                <a:solidFill>
                  <a:schemeClr val="bg1"/>
                </a:solidFill>
              </a:rPr>
              <a:t>Business casual defined</a:t>
            </a:r>
          </a:p>
          <a:p>
            <a:r>
              <a:rPr lang="en-US" sz="2400" dirty="0">
                <a:solidFill>
                  <a:schemeClr val="bg1"/>
                </a:solidFill>
              </a:rPr>
              <a:t>Business casual ideas</a:t>
            </a:r>
          </a:p>
          <a:p>
            <a:r>
              <a:rPr lang="en-US" sz="2400" dirty="0">
                <a:solidFill>
                  <a:schemeClr val="bg1"/>
                </a:solidFill>
              </a:rPr>
              <a:t>Tips for business casual dress codes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Common mistakes and what not to wear</a:t>
            </a:r>
          </a:p>
          <a:p>
            <a:r>
              <a:rPr lang="en-US" sz="2400" dirty="0">
                <a:solidFill>
                  <a:schemeClr val="bg1"/>
                </a:solidFill>
              </a:rPr>
              <a:t>When to wear business causal attire</a:t>
            </a:r>
          </a:p>
          <a:p>
            <a:r>
              <a:rPr lang="en-US" sz="2400" dirty="0">
                <a:solidFill>
                  <a:schemeClr val="bg1"/>
                </a:solidFill>
              </a:rPr>
              <a:t>Questions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033E29-5BE3-F270-FED6-23274ECE0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193" y="649884"/>
            <a:ext cx="3588640" cy="22245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8C27-E444-D497-D5B1-0ABC74579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229" y="6356350"/>
            <a:ext cx="39458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UNCLASSIFIED</a:t>
            </a:r>
          </a:p>
        </p:txBody>
      </p:sp>
      <p:pic>
        <p:nvPicPr>
          <p:cNvPr id="6" name="Picture 5" descr="A hand holding a marker&#10;&#10;Description automatically generated with low confidence">
            <a:extLst>
              <a:ext uri="{FF2B5EF4-FFF2-40B4-BE49-F238E27FC236}">
                <a16:creationId xmlns:a16="http://schemas.microsoft.com/office/drawing/2014/main" id="{7ECA82C3-7388-0D5B-9C56-9327B963B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661" y="4059398"/>
            <a:ext cx="3588640" cy="212626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2" descr="See the source image">
            <a:extLst>
              <a:ext uri="{FF2B5EF4-FFF2-40B4-BE49-F238E27FC236}">
                <a16:creationId xmlns:a16="http://schemas.microsoft.com/office/drawing/2014/main" id="{1016C8F8-2EFF-3115-037A-1726450F5B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3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F1716-1558-5203-DEBB-AF0A2CB4E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450" y="3812703"/>
            <a:ext cx="3634674" cy="265653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25FDF-2D03-49FC-2628-1C717454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56" y="859808"/>
            <a:ext cx="3431526" cy="287898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Army Regulation 670-1 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39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845CC-471B-AFEA-44D2-CDB91014B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651" y="592314"/>
            <a:ext cx="6116278" cy="5876924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Civilian clothing is authorized for wear when off duty, unless the wear is prohibited by the senior commander. </a:t>
            </a:r>
          </a:p>
          <a:p>
            <a:r>
              <a:rPr lang="en-US" sz="1400" dirty="0">
                <a:solidFill>
                  <a:schemeClr val="bg1"/>
                </a:solidFill>
              </a:rPr>
              <a:t>Army personnel will present a professional image that does not detract from the profession, unless specifically exempted by the commander for specific mission requirements. </a:t>
            </a:r>
          </a:p>
          <a:p>
            <a:r>
              <a:rPr lang="en-US" sz="1400" dirty="0">
                <a:solidFill>
                  <a:schemeClr val="bg1"/>
                </a:solidFill>
              </a:rPr>
              <a:t>Soldiers will ensure that their dress and personal appearance are commensurate with the high standards traditionally associated with Army service </a:t>
            </a:r>
          </a:p>
          <a:p>
            <a:r>
              <a:rPr lang="en-US" sz="1400" dirty="0">
                <a:solidFill>
                  <a:schemeClr val="bg1"/>
                </a:solidFill>
              </a:rPr>
              <a:t>When civilian clothing has been authorized by competent authority for wear in a duty status in lieu of a uniform, </a:t>
            </a:r>
            <a:r>
              <a:rPr lang="en-US" sz="1400" b="1" u="sng" dirty="0">
                <a:solidFill>
                  <a:schemeClr val="bg1"/>
                </a:solidFill>
              </a:rPr>
              <a:t>the civilian clothing will be of the same comparable degree of formality as the uniform prescribed for such duty</a:t>
            </a:r>
            <a:r>
              <a:rPr lang="en-US" sz="1400" dirty="0">
                <a:solidFill>
                  <a:schemeClr val="bg1"/>
                </a:solidFill>
              </a:rPr>
              <a:t>. Standards of dress and appearance will be conservative and meet the same high standards established for personnel in uniform. </a:t>
            </a:r>
          </a:p>
          <a:p>
            <a:r>
              <a:rPr lang="en-US" sz="1400" dirty="0">
                <a:solidFill>
                  <a:schemeClr val="bg1"/>
                </a:solidFill>
              </a:rPr>
              <a:t>All Soldiers will comply with hair, fingernail, and grooming policies while in any military uniform, or in civilian clothes on duty.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[AR 670-1, para 3-2a]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0" i="0" u="none" strike="noStrike" baseline="0" dirty="0">
                <a:solidFill>
                  <a:schemeClr val="bg1"/>
                </a:solidFill>
              </a:rPr>
              <a:t>Females will comply with the cosmetics policy while in any military uniform or while in civilian clothes on duty. [AR 67</a:t>
            </a:r>
            <a:r>
              <a:rPr lang="en-US" sz="1400" dirty="0">
                <a:solidFill>
                  <a:schemeClr val="bg1"/>
                </a:solidFill>
              </a:rPr>
              <a:t>0-1, para 3-2b(4)]</a:t>
            </a:r>
          </a:p>
          <a:p>
            <a:r>
              <a:rPr lang="en-US" sz="1400" b="0" i="0" u="none" strike="noStrike" baseline="0" dirty="0">
                <a:solidFill>
                  <a:schemeClr val="bg1"/>
                </a:solidFill>
              </a:rPr>
              <a:t>Soldiers are authorized to wear only one item on each wrist while in uniform or in civilian clothes on duty. [AR 67</a:t>
            </a:r>
            <a:r>
              <a:rPr lang="en-US" sz="1400" dirty="0">
                <a:solidFill>
                  <a:schemeClr val="bg1"/>
                </a:solidFill>
              </a:rPr>
              <a:t>0-1, para 3-4a]</a:t>
            </a:r>
          </a:p>
          <a:p>
            <a:r>
              <a:rPr lang="en-US" sz="1400" b="0" i="0" u="none" strike="noStrike" baseline="0" dirty="0">
                <a:solidFill>
                  <a:schemeClr val="bg1"/>
                </a:solidFill>
              </a:rPr>
              <a:t>No jewelry, other than that described in paragraphs 3–4a or 3–4d, can appear exposed while in uniform, or in civilian clothes on duty [AR 67</a:t>
            </a:r>
            <a:r>
              <a:rPr lang="en-US" sz="1400" dirty="0">
                <a:solidFill>
                  <a:schemeClr val="bg1"/>
                </a:solidFill>
              </a:rPr>
              <a:t>0-1, para 3-4b]</a:t>
            </a:r>
          </a:p>
          <a:p>
            <a:r>
              <a:rPr lang="en-US" sz="1400" b="0" i="0" u="none" strike="noStrike" baseline="0" dirty="0">
                <a:solidFill>
                  <a:schemeClr val="bg1"/>
                </a:solidFill>
              </a:rPr>
              <a:t>Ankle bracelets, toe rings, necklaces (other than those described in para 3 – 15), faddish (trendy) devices, medal-lions, amulets, and personal talismans or icons are not authorized for wear while in uniform or in civilian clothes on duty. [AR 67</a:t>
            </a:r>
            <a:r>
              <a:rPr lang="en-US" sz="1400" dirty="0">
                <a:solidFill>
                  <a:schemeClr val="bg1"/>
                </a:solidFill>
              </a:rPr>
              <a:t>0-1, para 3-4e]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ECAD4-3BEA-9BF0-7703-940CF0669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258053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1" name="Rectangle 107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30482-AF6C-43A3-B5D3-C256ED02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40" y="878272"/>
            <a:ext cx="5077871" cy="1323439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What is Business Casual?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6B31A783-8495-2A62-C2B9-3CD9CAB8F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84" y="2639540"/>
            <a:ext cx="5439915" cy="27758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</a:rPr>
              <a:t>R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elating to or denoting a style of clothing that is less formal than traditional business wear but is still intended to give a professional and businesslike impression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Noto Sans" panose="020B0502040204020203" pitchFamily="34" charset="0"/>
            </a:endParaRPr>
          </a:p>
        </p:txBody>
      </p:sp>
      <p:pic>
        <p:nvPicPr>
          <p:cNvPr id="8" name="Content Placeholder 4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BF78BD5A-F3C9-5CA5-F565-FDABD4D9E9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3" r="-4" b="-4"/>
          <a:stretch/>
        </p:blipFill>
        <p:spPr>
          <a:xfrm>
            <a:off x="5803900" y="10"/>
            <a:ext cx="3250283" cy="3333737"/>
          </a:xfrm>
          <a:custGeom>
            <a:avLst/>
            <a:gdLst/>
            <a:ahLst/>
            <a:cxnLst/>
            <a:rect l="l" t="t" r="r" b="b"/>
            <a:pathLst>
              <a:path w="3250283" h="3333747">
                <a:moveTo>
                  <a:pt x="0" y="0"/>
                </a:moveTo>
                <a:lnTo>
                  <a:pt x="3250283" y="0"/>
                </a:lnTo>
                <a:lnTo>
                  <a:pt x="3250283" y="3333747"/>
                </a:lnTo>
                <a:lnTo>
                  <a:pt x="153881" y="3333747"/>
                </a:lnTo>
                <a:lnTo>
                  <a:pt x="110925" y="3121962"/>
                </a:lnTo>
                <a:cubicBezTo>
                  <a:pt x="7248" y="2570625"/>
                  <a:pt x="-46957" y="1948326"/>
                  <a:pt x="85282" y="1225550"/>
                </a:cubicBezTo>
                <a:cubicBezTo>
                  <a:pt x="7773" y="398992"/>
                  <a:pt x="51080" y="378883"/>
                  <a:pt x="0" y="0"/>
                </a:cubicBezTo>
                <a:close/>
              </a:path>
            </a:pathLst>
          </a:custGeom>
        </p:spPr>
      </p:pic>
      <p:pic>
        <p:nvPicPr>
          <p:cNvPr id="10" name="Picture 9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946014F5-DE85-317C-30BD-B07F2F5683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75" r="32196" b="3"/>
          <a:stretch/>
        </p:blipFill>
        <p:spPr>
          <a:xfrm>
            <a:off x="9244684" y="10"/>
            <a:ext cx="2947316" cy="3333737"/>
          </a:xfrm>
          <a:custGeom>
            <a:avLst/>
            <a:gdLst/>
            <a:ahLst/>
            <a:cxnLst/>
            <a:rect l="l" t="t" r="r" b="b"/>
            <a:pathLst>
              <a:path w="2947316" h="3333747">
                <a:moveTo>
                  <a:pt x="0" y="0"/>
                </a:moveTo>
                <a:lnTo>
                  <a:pt x="2947316" y="0"/>
                </a:lnTo>
                <a:lnTo>
                  <a:pt x="2947316" y="3333747"/>
                </a:lnTo>
                <a:lnTo>
                  <a:pt x="0" y="3333747"/>
                </a:lnTo>
                <a:close/>
              </a:path>
            </a:pathLst>
          </a:cu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40411B2-98C4-619F-03D4-55D5B8E28E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20253"/>
          <a:stretch/>
        </p:blipFill>
        <p:spPr>
          <a:xfrm>
            <a:off x="5803900" y="3524255"/>
            <a:ext cx="3250283" cy="3333745"/>
          </a:xfrm>
          <a:custGeom>
            <a:avLst/>
            <a:gdLst/>
            <a:ahLst/>
            <a:cxnLst/>
            <a:rect l="l" t="t" r="r" b="b"/>
            <a:pathLst>
              <a:path w="3250283" h="3333745">
                <a:moveTo>
                  <a:pt x="197729" y="0"/>
                </a:moveTo>
                <a:lnTo>
                  <a:pt x="3250283" y="0"/>
                </a:lnTo>
                <a:lnTo>
                  <a:pt x="3250283" y="3333745"/>
                </a:lnTo>
                <a:lnTo>
                  <a:pt x="0" y="3333745"/>
                </a:lnTo>
                <a:cubicBezTo>
                  <a:pt x="274943" y="2546345"/>
                  <a:pt x="463273" y="2235195"/>
                  <a:pt x="465050" y="1435095"/>
                </a:cubicBezTo>
                <a:cubicBezTo>
                  <a:pt x="461219" y="1077114"/>
                  <a:pt x="364351" y="694874"/>
                  <a:pt x="260702" y="269789"/>
                </a:cubicBezTo>
                <a:close/>
              </a:path>
            </a:pathLst>
          </a:custGeom>
        </p:spPr>
      </p:pic>
      <p:grpSp>
        <p:nvGrpSpPr>
          <p:cNvPr id="1073" name="Group 1072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8" y="544"/>
            <a:ext cx="874716" cy="6857455"/>
            <a:chOff x="5632358" y="544"/>
            <a:chExt cx="874716" cy="6857455"/>
          </a:xfrm>
        </p:grpSpPr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B209FCD5-41C4-1AD8-08B2-9D8369A621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2801"/>
          <a:stretch/>
        </p:blipFill>
        <p:spPr>
          <a:xfrm>
            <a:off x="9244684" y="3524255"/>
            <a:ext cx="2947316" cy="3333745"/>
          </a:xfrm>
          <a:custGeom>
            <a:avLst/>
            <a:gdLst/>
            <a:ahLst/>
            <a:cxnLst/>
            <a:rect l="l" t="t" r="r" b="b"/>
            <a:pathLst>
              <a:path w="2947316" h="3333745">
                <a:moveTo>
                  <a:pt x="0" y="0"/>
                </a:moveTo>
                <a:lnTo>
                  <a:pt x="2947316" y="0"/>
                </a:lnTo>
                <a:lnTo>
                  <a:pt x="2947316" y="3333745"/>
                </a:lnTo>
                <a:lnTo>
                  <a:pt x="0" y="3333745"/>
                </a:lnTo>
                <a:close/>
              </a:path>
            </a:pathLst>
          </a:custGeom>
        </p:spPr>
      </p:pic>
      <p:sp>
        <p:nvSpPr>
          <p:cNvPr id="14" name="AutoShape 4" descr="Image result for Business-Casual Interview Attire">
            <a:extLst>
              <a:ext uri="{FF2B5EF4-FFF2-40B4-BE49-F238E27FC236}">
                <a16:creationId xmlns:a16="http://schemas.microsoft.com/office/drawing/2014/main" id="{E1FBD01E-26C9-D104-7DAD-733ED6DDA8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53025" y="2319338"/>
            <a:ext cx="18859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C4FEB4-61AC-F130-CF7C-25D6F192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06829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09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14848-248A-47DD-88E0-95099D95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301" y="1178924"/>
            <a:ext cx="5089552" cy="4483379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8BDA89-0D2C-4C4E-99F6-D7A220FE4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1130846"/>
            <a:ext cx="5039475" cy="443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Graphic 212">
            <a:extLst>
              <a:ext uri="{FF2B5EF4-FFF2-40B4-BE49-F238E27FC236}">
                <a16:creationId xmlns:a16="http://schemas.microsoft.com/office/drawing/2014/main" id="{7CE98B01-ED41-482F-AFA1-19C7FA7C0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Graphic 212">
            <a:extLst>
              <a:ext uri="{FF2B5EF4-FFF2-40B4-BE49-F238E27FC236}">
                <a16:creationId xmlns:a16="http://schemas.microsoft.com/office/drawing/2014/main" id="{B9CABDD0-8DF6-4974-A224-9A2A8177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3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80" y="5188771"/>
            <a:ext cx="1076787" cy="1076789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DC3899-8B66-211E-ABE8-266752CA7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19"/>
            <a:ext cx="4905401" cy="4042196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Business Casual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8773C-46AF-3799-74BD-9C429808F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5"/>
            <a:ext cx="5199127" cy="492024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Slacks or business dress pants, khakis, chinos, knee-length skirts, dark jeans without holes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Button-down shirts, sweaters, blouses,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henleys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 or polo shirts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Modest knee-length or maxi dresses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Optional cardigans, blazers or sport coats (especially for the colder months)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Closed-toed shoes such as Oxfords, boots, mules, loafers, lifestyle sneakers (with leather or canvas) pumps or flats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Simple, professional accessories such as scarves, belts or jewelry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Noto Sans" panose="020B0502040204020203" pitchFamily="34" charset="0"/>
              </a:rPr>
              <a:t>Note:  Articles of clothing must be ironed/pressed/wrinkle-free</a:t>
            </a:r>
            <a:endParaRPr lang="en-US" sz="1400" b="0" i="0" dirty="0">
              <a:solidFill>
                <a:srgbClr val="0070C0"/>
              </a:solidFill>
              <a:effectLst/>
              <a:latin typeface="Noto Sans" panose="020B0502040204020203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DA6C78-7C05-2B42-9BFC-299F5E99F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34700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2508C7-87AD-A583-84F8-BDC7C94C5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713" y="3636599"/>
            <a:ext cx="3634674" cy="215354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53" name="Rectangle 33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19B867-D24D-3EE2-86B8-9D07B868C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en-US" sz="4100" b="0" i="0">
                <a:solidFill>
                  <a:schemeClr val="bg1"/>
                </a:solidFill>
                <a:effectLst/>
                <a:latin typeface="Optima"/>
              </a:rPr>
              <a:t>Tips for Business Casual Dress Codes</a:t>
            </a:r>
            <a:br>
              <a:rPr lang="en-US" sz="4100" b="0" i="0">
                <a:solidFill>
                  <a:schemeClr val="bg1"/>
                </a:solidFill>
                <a:effectLst/>
                <a:latin typeface="Optima"/>
              </a:rPr>
            </a:br>
            <a:endParaRPr lang="en-US" sz="4100">
              <a:solidFill>
                <a:schemeClr val="bg1"/>
              </a:solidFill>
            </a:endParaRPr>
          </a:p>
        </p:txBody>
      </p:sp>
      <p:grpSp>
        <p:nvGrpSpPr>
          <p:cNvPr id="39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69" name="Freeform: Shape 39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0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1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42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3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4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5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6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7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8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49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50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C7EB4-F3BA-C748-A2AD-CCD079956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685805"/>
            <a:ext cx="4974771" cy="5534019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Plan ahead. Don’t put together your next business casual look from what you find at the edges of your closet. Plan a business casual look that you both feel comfortable and confident in, but that also clearly meets the expectations of your workplace.</a:t>
            </a:r>
          </a:p>
          <a:p>
            <a:r>
              <a:rPr lang="en-US" sz="2200" dirty="0">
                <a:solidFill>
                  <a:schemeClr val="bg1"/>
                </a:solidFill>
              </a:rPr>
              <a:t>Don’t limit the applications to business. An excellent business casual outfit or item can work nicely as a more formal or dressy option in many social settings.</a:t>
            </a:r>
          </a:p>
          <a:p>
            <a:r>
              <a:rPr lang="en-US" sz="2200" dirty="0">
                <a:solidFill>
                  <a:schemeClr val="bg1"/>
                </a:solidFill>
              </a:rPr>
              <a:t>Enjoy the latitude but don’t push the limits. </a:t>
            </a:r>
          </a:p>
          <a:p>
            <a:r>
              <a:rPr lang="en-US" sz="2200" dirty="0">
                <a:solidFill>
                  <a:schemeClr val="bg1"/>
                </a:solidFill>
                <a:latin typeface="Optima"/>
              </a:rPr>
              <a:t>A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Optima"/>
              </a:rPr>
              <a:t>ppearances are always important—it’s how people will remember you—co-workers and clients.</a:t>
            </a:r>
            <a:endParaRPr lang="en-US" sz="2200" dirty="0">
              <a:solidFill>
                <a:schemeClr val="bg1"/>
              </a:solidFill>
            </a:endParaRPr>
          </a:p>
          <a:p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B5E4E3-0E3E-4B7E-33DA-2B0680DFE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</a:rPr>
              <a:t>UNCLASSIFIED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 Casual 101: Everything You Need to Know — Emily Post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3A7E8-5B92-2D58-65E3-858FB11D9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716" y="187696"/>
            <a:ext cx="3301485" cy="1286354"/>
          </a:xfrm>
        </p:spPr>
        <p:txBody>
          <a:bodyPr>
            <a:normAutofit/>
          </a:bodyPr>
          <a:lstStyle/>
          <a:p>
            <a:pPr algn="r"/>
            <a:r>
              <a:rPr lang="en-US" sz="2100" b="1" i="0" dirty="0">
                <a:effectLst/>
                <a:latin typeface="Noto Sans" panose="020B0502040204020203" pitchFamily="34" charset="0"/>
              </a:rPr>
              <a:t>Common Mistakes &amp; What Not To Wear</a:t>
            </a:r>
            <a:br>
              <a:rPr lang="en-US" sz="2100" b="1" i="0" dirty="0">
                <a:effectLst/>
                <a:latin typeface="Noto Sans" panose="020B0502040204020203" pitchFamily="34" charset="0"/>
              </a:rPr>
            </a:br>
            <a:endParaRPr lang="en-US" sz="2100" dirty="0"/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8DF8AE6E-38CD-4B2A-8E02-F099DD30E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629042"/>
            <a:ext cx="1217216" cy="859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36ABD9-08A1-C5ED-A402-10716750D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45" y="662941"/>
            <a:ext cx="622704" cy="847218"/>
          </a:xfrm>
          <a:prstGeom prst="rect">
            <a:avLst/>
          </a:prstGeom>
        </p:spPr>
      </p:pic>
      <p:sp>
        <p:nvSpPr>
          <p:cNvPr id="45" name="Right Triangle 31">
            <a:extLst>
              <a:ext uri="{FF2B5EF4-FFF2-40B4-BE49-F238E27FC236}">
                <a16:creationId xmlns:a16="http://schemas.microsoft.com/office/drawing/2014/main" id="{23293907-0F26-4752-BCD0-3AC2C5026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683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33">
            <a:extLst>
              <a:ext uri="{FF2B5EF4-FFF2-40B4-BE49-F238E27FC236}">
                <a16:creationId xmlns:a16="http://schemas.microsoft.com/office/drawing/2014/main" id="{4CA07809-FD84-4293-BEDA-C920BB2A1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6352" y="8853"/>
            <a:ext cx="1576152" cy="14793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82D326-A7B6-E74D-3088-1450DD88A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014" y="168443"/>
            <a:ext cx="880286" cy="1280417"/>
          </a:xfrm>
          <a:prstGeom prst="rect">
            <a:avLst/>
          </a:prstGeom>
        </p:spPr>
      </p:pic>
      <p:sp>
        <p:nvSpPr>
          <p:cNvPr id="49" name="Right Triangle 35">
            <a:extLst>
              <a:ext uri="{FF2B5EF4-FFF2-40B4-BE49-F238E27FC236}">
                <a16:creationId xmlns:a16="http://schemas.microsoft.com/office/drawing/2014/main" id="{A06D4B98-7FBD-4771-9C71-AE026D670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3630" y="-1"/>
            <a:ext cx="1092260" cy="147936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37">
            <a:extLst>
              <a:ext uri="{FF2B5EF4-FFF2-40B4-BE49-F238E27FC236}">
                <a16:creationId xmlns:a16="http://schemas.microsoft.com/office/drawing/2014/main" id="{1E32D174-F8A9-4FF0-8888-1B4F5E184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070" y="621519"/>
            <a:ext cx="4032504" cy="22037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39">
            <a:extLst>
              <a:ext uri="{FF2B5EF4-FFF2-40B4-BE49-F238E27FC236}">
                <a16:creationId xmlns:a16="http://schemas.microsoft.com/office/drawing/2014/main" id="{769201C5-687E-46FB-BA72-23BA40BFE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107" y="2848090"/>
            <a:ext cx="2339075" cy="34160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39141A8-FDFD-4ABE-A499-72C9669F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A439E11-755A-4258-859D-56A6B6AFC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78372" y="1485831"/>
            <a:ext cx="1990938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1A39BD-8313-B143-F5B0-5C3FCE5C9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024" y="1632106"/>
            <a:ext cx="879579" cy="1069397"/>
          </a:xfrm>
          <a:prstGeom prst="rect">
            <a:avLst/>
          </a:prstGeom>
        </p:spPr>
      </p:pic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E916EF49-F958-4F28-A999-F8FA8D09A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06828" y="2437565"/>
            <a:ext cx="325600" cy="406635"/>
          </a:xfrm>
          <a:prstGeom prst="rtTriangle">
            <a:avLst/>
          </a:prstGeom>
          <a:solidFill>
            <a:srgbClr val="A54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5427BF7-365E-D421-F43B-FDC5D473E9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241" y="381266"/>
            <a:ext cx="4280977" cy="1789005"/>
          </a:xfrm>
          <a:prstGeom prst="rect">
            <a:avLst/>
          </a:prstGeom>
        </p:spPr>
      </p:pic>
      <p:sp>
        <p:nvSpPr>
          <p:cNvPr id="48" name="Right Triangle 47">
            <a:extLst>
              <a:ext uri="{FF2B5EF4-FFF2-40B4-BE49-F238E27FC236}">
                <a16:creationId xmlns:a16="http://schemas.microsoft.com/office/drawing/2014/main" id="{A7665D74-DFEA-412C-928C-F090E6708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83914" y="3243055"/>
            <a:ext cx="1881096" cy="109226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E84BD56-679D-4E0C-9C9B-D694ABF0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2567" y="2843319"/>
            <a:ext cx="3474720" cy="1883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id="{2335FEDF-EF88-4E68-9CF7-5A72EF32A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0435" y="1488222"/>
            <a:ext cx="1092260" cy="1364098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03DB71A4-74AA-406D-9553-61C0C6D23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1093" y="1481744"/>
            <a:ext cx="1557796" cy="1362456"/>
          </a:xfrm>
          <a:custGeom>
            <a:avLst/>
            <a:gdLst>
              <a:gd name="connsiteX0" fmla="*/ 0 w 1557796"/>
              <a:gd name="connsiteY0" fmla="*/ 0 h 1362456"/>
              <a:gd name="connsiteX1" fmla="*/ 1557796 w 1557796"/>
              <a:gd name="connsiteY1" fmla="*/ 0 h 1362456"/>
              <a:gd name="connsiteX2" fmla="*/ 1557796 w 1557796"/>
              <a:gd name="connsiteY2" fmla="*/ 1362456 h 1362456"/>
              <a:gd name="connsiteX3" fmla="*/ 1090945 w 1557796"/>
              <a:gd name="connsiteY3" fmla="*/ 1362456 h 136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7796" h="1362456">
                <a:moveTo>
                  <a:pt x="0" y="0"/>
                </a:moveTo>
                <a:lnTo>
                  <a:pt x="1557796" y="0"/>
                </a:lnTo>
                <a:lnTo>
                  <a:pt x="1557796" y="1362456"/>
                </a:lnTo>
                <a:lnTo>
                  <a:pt x="1090945" y="136245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DA9994C2-211B-4BF6-B6A0-D67471594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6352" y="1480102"/>
            <a:ext cx="1092260" cy="1364098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6AAF5B-7BD7-26BE-DAB1-E4A2B795D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274" y="3050441"/>
            <a:ext cx="1999761" cy="3064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8636D4-DD19-E1B5-D543-328FB764A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7170" y="2979485"/>
            <a:ext cx="1470340" cy="1611332"/>
          </a:xfrm>
          <a:prstGeom prst="rect">
            <a:avLst/>
          </a:prstGeom>
        </p:spPr>
      </p:pic>
      <p:sp>
        <p:nvSpPr>
          <p:cNvPr id="58" name="Right Triangle 57">
            <a:extLst>
              <a:ext uri="{FF2B5EF4-FFF2-40B4-BE49-F238E27FC236}">
                <a16:creationId xmlns:a16="http://schemas.microsoft.com/office/drawing/2014/main" id="{837A7BE2-DF08-4ECE-A520-13927DBF4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782961" y="4947446"/>
            <a:ext cx="1495517" cy="1117075"/>
          </a:xfrm>
          <a:prstGeom prst="rtTriangl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05925-3557-1DE1-EE4A-1CE9F1AD9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739" y="4901074"/>
            <a:ext cx="4032504" cy="176922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Noto Sans" panose="020B0502040204020203" pitchFamily="34" charset="0"/>
              </a:rPr>
              <a:t>Well-worn athletic sneakers or tennis shoes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Noto Sans" panose="020B0502040204020203" pitchFamily="34" charset="0"/>
              </a:rPr>
              <a:t>Flip-flops, Crocs, or slides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Noto Sans" panose="020B0502040204020203" pitchFamily="34" charset="0"/>
              </a:rPr>
              <a:t>Stained or wrinkled clothing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Noto Sans" panose="020B0502040204020203" pitchFamily="34" charset="0"/>
              </a:rPr>
              <a:t>Clothing with holes, such as distressed jeans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Noto Sans" panose="020B0502040204020203" pitchFamily="34" charset="0"/>
              </a:rPr>
              <a:t>Clothing that is too tight or short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Noto Sans" panose="020B0502040204020203" pitchFamily="34" charset="0"/>
              </a:rPr>
              <a:t>Bonnet,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i="0" dirty="0">
              <a:effectLst/>
              <a:latin typeface="Noto Sans" panose="020B050204020402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2E2384-EE30-79C5-BDE8-15CCD742F614}"/>
              </a:ext>
            </a:extLst>
          </p:cNvPr>
          <p:cNvSpPr txBox="1">
            <a:spLocks/>
          </p:cNvSpPr>
          <p:nvPr/>
        </p:nvSpPr>
        <p:spPr>
          <a:xfrm>
            <a:off x="7808418" y="3126194"/>
            <a:ext cx="4114800" cy="3416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Noto Sans" panose="020B0502040204020203" pitchFamily="34" charset="0"/>
              </a:rPr>
              <a:t>Clothing that is oversized or too loose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Noto Sans" panose="020B0502040204020203" pitchFamily="34" charset="0"/>
              </a:rPr>
              <a:t>Shorts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Noto Sans" panose="020B0502040204020203" pitchFamily="34" charset="0"/>
              </a:rPr>
              <a:t>Tank tops or strapless shirts unless paired with a blazer, jacket or cardigan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Noto Sans" panose="020B0502040204020203" pitchFamily="34" charset="0"/>
              </a:rPr>
              <a:t>Backless or low-cut tops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Noto Sans" panose="020B0502040204020203" pitchFamily="34" charset="0"/>
              </a:rPr>
              <a:t>Joggers or sweatpants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Noto Sans" panose="020B0502040204020203" pitchFamily="34" charset="0"/>
              </a:rPr>
              <a:t>Crop tops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Noto Sans" panose="020B0502040204020203" pitchFamily="34" charset="0"/>
              </a:rPr>
              <a:t>Clothing with inappropriate logos or text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Noto Sans" panose="020B0502040204020203" pitchFamily="34" charset="0"/>
              </a:rPr>
              <a:t>No Belt - Always tuck in a shirt that does not have an even waistline. Note that you can only do this properly if you have a belt.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Noto Sans" panose="020B0502040204020203" pitchFamily="34" charset="0"/>
              </a:rPr>
              <a:t>Workout clothes - You might be most comfortable wearing what you would wear to the gym around town but, once again, this is a workplace standard.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00" b="1" dirty="0">
              <a:latin typeface="Noto Sans" panose="020B0502040204020203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6CB22-2602-7A2C-A069-17BD44CF7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680794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FC56A-A1D8-81BA-85B8-79BBE514C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811" y="941355"/>
            <a:ext cx="2308912" cy="260159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69ED5-9F4C-E294-EACC-9B4591B7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When to Wear Business Casual Attire</a:t>
            </a: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072B2-3359-18BC-9E92-A78DC131C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5"/>
            <a:ext cx="5454318" cy="5072611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 and around the OSJA, when conducting business</a:t>
            </a:r>
          </a:p>
          <a:p>
            <a:r>
              <a:rPr lang="en-US" sz="2400" dirty="0">
                <a:solidFill>
                  <a:schemeClr val="bg1"/>
                </a:solidFill>
              </a:rPr>
              <a:t>In and around the </a:t>
            </a:r>
            <a:r>
              <a:rPr lang="en-US" sz="2400" dirty="0" err="1">
                <a:solidFill>
                  <a:schemeClr val="bg1"/>
                </a:solidFill>
              </a:rPr>
              <a:t>Bdes’</a:t>
            </a:r>
            <a:r>
              <a:rPr lang="en-US" sz="2400" dirty="0">
                <a:solidFill>
                  <a:schemeClr val="bg1"/>
                </a:solidFill>
              </a:rPr>
              <a:t> footprint, when conducting business</a:t>
            </a:r>
          </a:p>
          <a:p>
            <a:r>
              <a:rPr lang="en-US" sz="2400" dirty="0">
                <a:solidFill>
                  <a:schemeClr val="bg1"/>
                </a:solidFill>
              </a:rPr>
              <a:t>Magistrate Court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Courts-Martial</a:t>
            </a:r>
          </a:p>
          <a:p>
            <a:r>
              <a:rPr lang="en-US" sz="2400" dirty="0">
                <a:solidFill>
                  <a:schemeClr val="bg1"/>
                </a:solidFill>
              </a:rPr>
              <a:t>Teleworking (Video Communication)</a:t>
            </a:r>
          </a:p>
          <a:p>
            <a:r>
              <a:rPr lang="en-US" sz="2400" dirty="0">
                <a:solidFill>
                  <a:schemeClr val="bg1"/>
                </a:solidFill>
              </a:rPr>
              <a:t>Off post meetings and interviews</a:t>
            </a:r>
          </a:p>
          <a:p>
            <a:r>
              <a:rPr lang="en-US" sz="2400" dirty="0">
                <a:solidFill>
                  <a:schemeClr val="bg1"/>
                </a:solidFill>
              </a:rPr>
              <a:t>Official military ceremonies when Army uniforms or formal civilian attire are not required: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Graduations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Change of command/responsibility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Deployment/Redeployment ceremonies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Award ceremonies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Inductions ceremonies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And suchlike…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9EA36-2F50-3BB4-56EF-A481F0F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00043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F0C2E5D-B08F-4A99-9D15-59D33148F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  <a:solidFill>
            <a:schemeClr val="bg1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7B8F35D-FB89-4C40-8A99-E46DDA0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16C8D8F-10E9-4498-ABDB-0F923F8B6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E5A83E3-8A11-4492-BB6E-F5F224031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5FC669C-CD13-4F4A-AFFF-4029D34F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617B5AA-8A0D-41D3-B2EF-8BC53E3B7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72EB308-9A4E-4332-A908-22F2978D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99343D-E927-41D0-B997-E44A300C6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9725" y="1119591"/>
            <a:ext cx="4965868" cy="4598497"/>
            <a:chOff x="579725" y="1119591"/>
            <a:chExt cx="4965868" cy="459849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57B-1F38-BD37-8DED-C5738A72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2"/>
            <a:ext cx="4324642" cy="2939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83B8FF-4251-4E48-522B-AB83FDA55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2" r="1" b="1"/>
          <a:stretch/>
        </p:blipFill>
        <p:spPr>
          <a:xfrm>
            <a:off x="6094114" y="1321031"/>
            <a:ext cx="5428611" cy="4210940"/>
          </a:xfrm>
          <a:prstGeom prst="rect">
            <a:avLst/>
          </a:prstGeom>
          <a:ln w="28575">
            <a:noFill/>
          </a:ln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EA9761C-7BB2-45E5-A5DB-A0B35362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aphic 185">
            <a:extLst>
              <a:ext uri="{FF2B5EF4-FFF2-40B4-BE49-F238E27FC236}">
                <a16:creationId xmlns:a16="http://schemas.microsoft.com/office/drawing/2014/main" id="{8B6BCBAB-41A5-4D6D-8C9B-55E3AA6F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55217F1-B506-4443-A399-CFFA441C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B8C0F31-7A0C-4630-A379-0B4719A1F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2D43873-56D9-4AC1-AB59-A1E78D679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B2197D5-22E1-47CC-83CF-9E64CCD57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5DC5D97-506B-47F6-B9A7-D8FA26C88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2FCB20-90CE-211C-FF69-0C5E2205E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134227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814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Noto Sans</vt:lpstr>
      <vt:lpstr>Optima</vt:lpstr>
      <vt:lpstr>Roboto</vt:lpstr>
      <vt:lpstr>Office Theme</vt:lpstr>
      <vt:lpstr>“Dress Right Dress!” Business “Professional” Casual </vt:lpstr>
      <vt:lpstr>PowerPoint Presentation</vt:lpstr>
      <vt:lpstr>Army Regulation 670-1  </vt:lpstr>
      <vt:lpstr>What is Business Casual?</vt:lpstr>
      <vt:lpstr>Business Casual Ideas</vt:lpstr>
      <vt:lpstr>Tips for Business Casual Dress Codes </vt:lpstr>
      <vt:lpstr>Common Mistakes &amp; What Not To Wear </vt:lpstr>
      <vt:lpstr>When to Wear Business Casual Attire</vt:lpstr>
      <vt:lpstr>Questions?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Casual/Professional</dc:title>
  <dc:creator>Drummond, Peta-Gail SGM USARMY 10 MTN DIV (USA)</dc:creator>
  <cp:lastModifiedBy>Beau</cp:lastModifiedBy>
  <cp:revision>18</cp:revision>
  <dcterms:created xsi:type="dcterms:W3CDTF">2022-12-05T20:20:08Z</dcterms:created>
  <dcterms:modified xsi:type="dcterms:W3CDTF">2023-03-10T14:42:48Z</dcterms:modified>
</cp:coreProperties>
</file>